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0" r:id="rId5"/>
    <p:sldId id="266" r:id="rId6"/>
    <p:sldId id="263" r:id="rId7"/>
    <p:sldId id="261" r:id="rId8"/>
    <p:sldId id="264" r:id="rId9"/>
    <p:sldId id="265" r:id="rId10"/>
    <p:sldId id="262" r:id="rId11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ptos" panose="020B00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1945" y="4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15DE82-FA53-6D2B-5A23-8C9FDDA356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9B88B1D-66EE-4F23-A620-A4B1EFBF2659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929114B-EDD2-2AC0-805C-615D82739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35841D5-B399-C21D-0C33-BEA08B2AF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0D8585-DD72-4AEC-9DC2-E0BD25AA7AE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620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41F28F-6474-1B3F-B4DF-EE7BEC6A7B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7C2A2B-B09F-40EF-BDFC-DA0BA93DF830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B55A7A-9350-6CDF-6AE5-678FAEACB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28880-9A41-6698-925B-A3130C38F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FBD756-C79D-401C-B470-43FF8FB37F6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15545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1BFA53-5E93-8F1F-A0FE-6FEA5E3A5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21E506-7DA8-40B6-AAB6-27A16500DEDD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C41E80-A295-EA39-81A0-E75253EA09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A3EC15-9763-C52A-48FF-E263DC4BE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63D0074-9700-4332-A961-E4B26285354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84914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AD04BC2-6AD7-BAF2-9C0A-B003907467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C381B9-0042-48FE-AF7A-63596FC55A84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154AF9A-259B-5AEF-7ACC-FC86F37633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DA981FA5-03C9-F10F-FF0A-6A7945438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79561-FF66-4D00-90AD-BE6C82258BA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363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0B3E2BFB-89A8-8EDB-0D6E-8A2E1D3B43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0B24D8-B8F1-4727-BE47-D373EA64A273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1553E90C-9BCF-B1D0-7D9F-3CBCDF0D5B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BF1C33CB-E545-D5D2-B3E8-601BC8AA94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2B270-FB19-47F3-ACB1-424C41FB09C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29891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5AE97819-C762-493E-29F3-F695920A68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42919A-89F5-4FC8-9455-914122A324CA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F442A40-0681-552C-0377-90F964CDF0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00D5D0D7-8720-4E8B-853D-03A37920CD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30B95F-1FB1-4C87-87D3-80657A1290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80823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E33E5C8E-C715-2EFF-0461-49E8CD8F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250C158-198A-465C-870A-7542B8FCBAD4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7F72F3F5-28B6-87E4-B8C4-735B58417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AAD04269-F047-41F4-C74F-2AE22E1303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48754F-E901-4986-B394-F7851396932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5711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882C05B4-5A60-0153-2400-1369612F3B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3F065-53D4-4E19-A9BC-38A26CE55230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20369796-5CFB-8975-5C27-15CD715096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3558018-D407-9D1C-7CE1-BD90492D1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9D1BDE-36EF-4CD2-A556-962784A0F5B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58258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C9BA3A0B-BECF-F4A1-2F38-F4304CCC98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D84352-EEA6-4463-B6E3-5CA48ED3637D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3C984EB-151B-3153-632C-E1544290D9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9D16E48-E747-A28F-F32A-340770BA0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E1AAE92-18DA-4732-9601-9B8FA499642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81698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26ACD3-1407-B689-B778-B56F99705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918EB9-E885-4BDE-B50E-29EF37D4E452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27F56A-0FC8-D54A-3A29-20223DC47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527D1-2833-AEEA-E3E1-A3B549FD10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622602-3F45-4E9C-802D-A5CFCC2FB1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2322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D9C770-8FC4-940C-07BF-70E593F2D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2BEAA8-2343-4316-87F2-D77223B1A3F7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FDDEA8-9EF5-A82B-E905-E6C5BADE8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87A6FD-917E-F695-4A31-6477911A5A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318D-A189-4A07-89DE-9B479457302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5784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96F0D61F-5E78-EC85-3D62-515374E401E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DFFA970-6BD7-79A0-4A9A-C12CA7BC3EA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31909C-6D2C-05A6-F68F-7188704C764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98ED6F0-391C-4482-A75B-BA4F7760EC4D}" type="datetimeFigureOut">
              <a:rPr lang="en-US"/>
              <a:pPr>
                <a:defRPr/>
              </a:pPr>
              <a:t>1/30/2025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F87BF9-F903-88B3-F0F3-EFB39D73DD5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 dirty="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BDD782-0499-CA8F-4094-BF84DD8BFF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5F8D978-B0C5-4809-88C7-1D55D2D66D3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anose="020B0004020202020204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mayoclinic.org/member/00-f6e74a4ae43b9f59173249/" TargetMode="External"/><Relationship Id="rId2" Type="http://schemas.openxmlformats.org/officeDocument/2006/relationships/hyperlink" Target="mailto:don@higgins.net?subject=Low%20Vision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www.aao.org/eye-health/glasses-contacts/glasses" TargetMode="External"/><Relationship Id="rId5" Type="http://schemas.openxmlformats.org/officeDocument/2006/relationships/hyperlink" Target="https://www.aao.org/eye-health/anatomy/parts-of-eye" TargetMode="External"/><Relationship Id="rId4" Type="http://schemas.openxmlformats.org/officeDocument/2006/relationships/hyperlink" Target="https://connect.mayoclinic.org/group/eye-conditions/" TargetMode="Externa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mailto:https://connect.mayoclinic.org/group/eye-conditions/?subject=Low%20Vision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connect.mayoclinic.org/groups/" TargetMode="External"/><Relationship Id="rId2" Type="http://schemas.openxmlformats.org/officeDocument/2006/relationships/hyperlink" Target="https://connect.mayoclinic.org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onnect.mayoclinic.org/blog/about-connect/tab/moderators/" TargetMode="External"/><Relationship Id="rId4" Type="http://schemas.openxmlformats.org/officeDocument/2006/relationships/hyperlink" Target="https://connect.mayoclinic.org/blog/about-connect/tab/volunteer-mentors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willseye.org/" TargetMode="External"/><Relationship Id="rId2" Type="http://schemas.openxmlformats.org/officeDocument/2006/relationships/hyperlink" Target="https://umiamihealth.org/bascom-palmer-eye-institute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www.uclahealth.org/news/release/stein-eye-institute-and-doheny-eye-institute-join-forces-to-improve-patient-access-to-top-vision-specialists" TargetMode="External"/><Relationship Id="rId5" Type="http://schemas.openxmlformats.org/officeDocument/2006/relationships/hyperlink" Target="https://www.masseyeandear.org/" TargetMode="External"/><Relationship Id="rId4" Type="http://schemas.openxmlformats.org/officeDocument/2006/relationships/hyperlink" Target="https://www.hopkinsmedicine.org/wilmer/" TargetMode="Externa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DC5F405E-A84A-193A-E40E-983B57CE98E4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446213" y="738188"/>
            <a:ext cx="8667750" cy="2690812"/>
          </a:xfrm>
        </p:spPr>
        <p:txBody>
          <a:bodyPr/>
          <a:lstStyle/>
          <a:p>
            <a:pPr eaLnBrk="1" hangingPunct="1"/>
            <a:r>
              <a:rPr lang="en-US" altLang="en-US"/>
              <a:t>Low Vision</a:t>
            </a:r>
            <a:br>
              <a:rPr lang="en-US" altLang="en-US"/>
            </a:br>
            <a:r>
              <a:rPr lang="en-US" altLang="en-US">
                <a:hlinkClick r:id="rId2"/>
              </a:rPr>
              <a:t>Don Higgins</a:t>
            </a:r>
            <a:r>
              <a:rPr lang="en-US" altLang="en-US"/>
              <a:t>  </a:t>
            </a:r>
            <a:r>
              <a:rPr lang="en-US" altLang="en-US">
                <a:hlinkClick r:id="rId3"/>
              </a:rPr>
              <a:t>Mentor</a:t>
            </a:r>
            <a:br>
              <a:rPr lang="en-US" altLang="en-US"/>
            </a:br>
            <a:r>
              <a:rPr lang="en-US" altLang="en-US">
                <a:hlinkClick r:id="rId4"/>
              </a:rPr>
              <a:t>Mayo-Clinic-Connect</a:t>
            </a:r>
            <a:br>
              <a:rPr lang="en-US" altLang="en-US"/>
            </a:br>
            <a:r>
              <a:rPr lang="en-US" altLang="en-US"/>
              <a:t>January 30, 2025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7A47DD-DB44-45B8-795F-0C68E41C6E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-590550" y="3429000"/>
            <a:ext cx="12065000" cy="1912938"/>
          </a:xfrm>
        </p:spPr>
        <p:txBody>
          <a:bodyPr rtlCol="0">
            <a:normAutofit fontScale="25000" lnSpcReduction="20000"/>
          </a:bodyPr>
          <a:lstStyle/>
          <a:p>
            <a:pPr lvl="1" algn="l" eaLnBrk="1" fontAlgn="auto" hangingPunct="1">
              <a:spcAft>
                <a:spcPts val="0"/>
              </a:spcAft>
              <a:defRPr/>
            </a:pPr>
            <a:endParaRPr lang="en-US" sz="4400" dirty="0">
              <a:latin typeface="Arial" panose="020B0604020202020204" pitchFamily="34" charset="0"/>
            </a:endParaRP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12100" dirty="0">
                <a:latin typeface="Arial" panose="020B0604020202020204" pitchFamily="34" charset="0"/>
              </a:rPr>
              <a:t>Low vision refers to </a:t>
            </a:r>
            <a:r>
              <a:rPr lang="en-US" sz="12100" dirty="0">
                <a:latin typeface="Arial" panose="020B0604020202020204" pitchFamily="34" charset="0"/>
                <a:hlinkClick r:id="rId5"/>
              </a:rPr>
              <a:t>vision</a:t>
            </a:r>
            <a:r>
              <a:rPr lang="en-US" sz="12100" dirty="0">
                <a:latin typeface="Arial" panose="020B0604020202020204" pitchFamily="34" charset="0"/>
              </a:rPr>
              <a:t> loss that cannot be corrected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12100" dirty="0">
                <a:latin typeface="Arial" panose="020B0604020202020204" pitchFamily="34" charset="0"/>
              </a:rPr>
              <a:t>by medical or surgical treatments or conventional </a:t>
            </a:r>
            <a:r>
              <a:rPr lang="en-US" sz="12100" dirty="0">
                <a:latin typeface="Arial" panose="020B0604020202020204" pitchFamily="34" charset="0"/>
                <a:hlinkClick r:id="rId6"/>
              </a:rPr>
              <a:t>eyeglasses</a:t>
            </a:r>
            <a:r>
              <a:rPr lang="en-US" sz="12100" dirty="0">
                <a:latin typeface="Arial" panose="020B0604020202020204" pitchFamily="34" charset="0"/>
              </a:rPr>
              <a:t>. </a:t>
            </a:r>
          </a:p>
          <a:p>
            <a:pPr algn="l" eaLnBrk="1" fontAlgn="auto" hangingPunct="1">
              <a:spcAft>
                <a:spcPts val="0"/>
              </a:spcAft>
              <a:defRPr/>
            </a:pPr>
            <a:r>
              <a:rPr lang="en-US" sz="12100" dirty="0">
                <a:latin typeface="Arial" panose="020B0604020202020204" pitchFamily="34" charset="0"/>
              </a:rPr>
              <a:t>A person with low vision must learn to adjust to it.</a:t>
            </a:r>
            <a:endParaRPr lang="en-US" sz="12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CB2E942-341E-D7C6-4659-283B9EF0C95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My History</a:t>
            </a:r>
          </a:p>
        </p:txBody>
      </p:sp>
      <p:sp>
        <p:nvSpPr>
          <p:cNvPr id="3075" name="Content Placeholder 2">
            <a:extLst>
              <a:ext uri="{FF2B5EF4-FFF2-40B4-BE49-F238E27FC236}">
                <a16:creationId xmlns:a16="http://schemas.microsoft.com/office/drawing/2014/main" id="{9357F1B1-C60F-6D1D-89F6-829C613DC53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0" lvl="1" indent="-685800" eaLnBrk="1" hangingPunct="1"/>
            <a:r>
              <a:rPr lang="en-US" altLang="en-US" sz="4400">
                <a:latin typeface="Arial" panose="020B0604020202020204" pitchFamily="34" charset="0"/>
              </a:rPr>
              <a:t>20/20 vision until age 38</a:t>
            </a:r>
          </a:p>
          <a:p>
            <a:pPr marL="1143000" lvl="1" indent="-685800" eaLnBrk="1" hangingPunct="1"/>
            <a:r>
              <a:rPr lang="en-US" altLang="en-US" sz="4400">
                <a:latin typeface="Arial" panose="020B0604020202020204" pitchFamily="34" charset="0"/>
              </a:rPr>
              <a:t>Nuclear cataracts within 6 months</a:t>
            </a:r>
          </a:p>
          <a:p>
            <a:pPr marL="1143000" lvl="1" indent="-685800" eaLnBrk="1" hangingPunct="1"/>
            <a:r>
              <a:rPr lang="en-US" altLang="en-US" sz="4400">
                <a:latin typeface="Arial" panose="020B0604020202020204" pitchFamily="34" charset="0"/>
              </a:rPr>
              <a:t>Retina detachments in both eyes</a:t>
            </a:r>
          </a:p>
          <a:p>
            <a:pPr marL="1143000" lvl="1" indent="-685800" eaLnBrk="1" hangingPunct="1"/>
            <a:r>
              <a:rPr lang="en-US" altLang="en-US" sz="4400">
                <a:latin typeface="Arial" panose="020B0604020202020204" pitchFamily="34" charset="0"/>
              </a:rPr>
              <a:t>Buckle surgery in both eyes</a:t>
            </a:r>
          </a:p>
          <a:p>
            <a:pPr marL="1143000" lvl="1" indent="-685800" eaLnBrk="1" hangingPunct="1"/>
            <a:r>
              <a:rPr lang="en-US" altLang="en-US" sz="4400">
                <a:latin typeface="Arial" panose="020B0604020202020204" pitchFamily="34" charset="0"/>
              </a:rPr>
              <a:t>Multiple laser surgeries</a:t>
            </a:r>
          </a:p>
          <a:p>
            <a:pPr marL="1143000" lvl="1" indent="-685800" eaLnBrk="1" hangingPunct="1"/>
            <a:r>
              <a:rPr lang="en-US" altLang="en-US" sz="4400">
                <a:latin typeface="Arial" panose="020B0604020202020204" pitchFamily="34" charset="0"/>
              </a:rPr>
              <a:t>Onset of glaucoma at age 45</a:t>
            </a:r>
          </a:p>
          <a:p>
            <a:pPr marL="0" indent="0" eaLnBrk="1" hangingPunct="1">
              <a:buFont typeface="Arial" panose="020B0604020202020204" pitchFamily="34" charset="0"/>
              <a:buNone/>
            </a:pPr>
            <a:endParaRPr lang="en-US" alt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>
            <a:extLst>
              <a:ext uri="{FF2B5EF4-FFF2-40B4-BE49-F238E27FC236}">
                <a16:creationId xmlns:a16="http://schemas.microsoft.com/office/drawing/2014/main" id="{907DC8DD-5A51-3E43-02EE-5BE664D41DB1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Glaucoma for Over 35 Years</a:t>
            </a:r>
          </a:p>
        </p:txBody>
      </p:sp>
      <p:sp>
        <p:nvSpPr>
          <p:cNvPr id="4099" name="Content Placeholder 2">
            <a:extLst>
              <a:ext uri="{FF2B5EF4-FFF2-40B4-BE49-F238E27FC236}">
                <a16:creationId xmlns:a16="http://schemas.microsoft.com/office/drawing/2014/main" id="{5C6F598A-E4D6-853F-9C78-7CF54AF8D620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1143000" lvl="1" indent="-685800" eaLnBrk="1" hangingPunct="1"/>
            <a:r>
              <a:rPr lang="en-US" altLang="en-US" sz="2800">
                <a:latin typeface="Arial" panose="020B0604020202020204" pitchFamily="34" charset="0"/>
              </a:rPr>
              <a:t>Multiple eye drops daily</a:t>
            </a:r>
          </a:p>
          <a:p>
            <a:pPr marL="1143000" lvl="1" indent="-685800" eaLnBrk="1" hangingPunct="1"/>
            <a:r>
              <a:rPr lang="en-US" altLang="en-US" sz="2800">
                <a:latin typeface="Arial" panose="020B0604020202020204" pitchFamily="34" charset="0"/>
              </a:rPr>
              <a:t>Quarterly eye exams by Ophthalmologist </a:t>
            </a:r>
          </a:p>
          <a:p>
            <a:pPr marL="1143000" lvl="1" indent="-685800" eaLnBrk="1" hangingPunct="1"/>
            <a:r>
              <a:rPr lang="en-US" altLang="en-US" sz="2800">
                <a:latin typeface="Arial" panose="020B0604020202020204" pitchFamily="34" charset="0"/>
              </a:rPr>
              <a:t>For me pressure of 10 is good, 15 is too high</a:t>
            </a:r>
          </a:p>
          <a:p>
            <a:pPr marL="1143000" lvl="1" indent="-685800" eaLnBrk="1" hangingPunct="1"/>
            <a:r>
              <a:rPr lang="en-US" altLang="en-US" sz="2800">
                <a:latin typeface="Arial" panose="020B0604020202020204" pitchFamily="34" charset="0"/>
              </a:rPr>
              <a:t>Loss of central vision in left eye</a:t>
            </a:r>
          </a:p>
          <a:p>
            <a:pPr marL="1143000" lvl="1" indent="-685800" eaLnBrk="1" hangingPunct="1"/>
            <a:r>
              <a:rPr lang="en-US" altLang="en-US" sz="2800">
                <a:latin typeface="Arial" panose="020B0604020202020204" pitchFamily="34" charset="0"/>
              </a:rPr>
              <a:t>Loss of upper 50% of field in right eye</a:t>
            </a:r>
          </a:p>
          <a:p>
            <a:pPr marL="1143000" lvl="1" indent="-685800" eaLnBrk="1" hangingPunct="1"/>
            <a:r>
              <a:rPr lang="en-US" altLang="en-US" sz="2800">
                <a:latin typeface="Arial" panose="020B0604020202020204" pitchFamily="34" charset="0"/>
              </a:rPr>
              <a:t>Partial color blindness</a:t>
            </a:r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24453892-F51A-8B8F-A169-9E8032450BC5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Adapting to Low Vision</a:t>
            </a:r>
          </a:p>
        </p:txBody>
      </p:sp>
      <p:sp>
        <p:nvSpPr>
          <p:cNvPr id="5123" name="Content Placeholder 2">
            <a:extLst>
              <a:ext uri="{FF2B5EF4-FFF2-40B4-BE49-F238E27FC236}">
                <a16:creationId xmlns:a16="http://schemas.microsoft.com/office/drawing/2014/main" id="{A5C71148-02E5-5803-C957-B8A8DB00306F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latin typeface="Arial" panose="020B0604020202020204" pitchFamily="34" charset="0"/>
              </a:rPr>
              <a:t>Gave up driving 15 years ago</a:t>
            </a:r>
          </a:p>
          <a:p>
            <a:pPr eaLnBrk="1" hangingPunct="1"/>
            <a:r>
              <a:rPr lang="en-US" altLang="en-US"/>
              <a:t>Referred to Florida Lighthouse for the Blind</a:t>
            </a:r>
          </a:p>
          <a:p>
            <a:pPr eaLnBrk="1" hangingPunct="1"/>
            <a:r>
              <a:rPr lang="en-US" altLang="en-US"/>
              <a:t>Learned to use white walking stick when alone</a:t>
            </a:r>
          </a:p>
          <a:p>
            <a:pPr eaLnBrk="1" hangingPunct="1"/>
            <a:r>
              <a:rPr lang="en-US" altLang="en-US"/>
              <a:t>Use goose neck lamp to shine bright light on documents</a:t>
            </a:r>
          </a:p>
          <a:p>
            <a:pPr eaLnBrk="1" hangingPunct="1"/>
            <a:r>
              <a:rPr lang="en-US" altLang="en-US"/>
              <a:t>Listen to audio books via hearing aides</a:t>
            </a:r>
          </a:p>
          <a:p>
            <a:pPr eaLnBrk="1" hangingPunct="1"/>
            <a:r>
              <a:rPr lang="en-US" altLang="en-US"/>
              <a:t>Wear cap with visor to cut down glare</a:t>
            </a:r>
          </a:p>
          <a:p>
            <a:pPr eaLnBrk="1" hangingPunct="1"/>
            <a:r>
              <a:rPr lang="en-US" altLang="en-US"/>
              <a:t>Received low vision physical therapy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CA847CF6-AADA-3A61-BAEC-5063ABFCFE2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Amsler Grid to check field</a:t>
            </a:r>
          </a:p>
        </p:txBody>
      </p:sp>
      <p:pic>
        <p:nvPicPr>
          <p:cNvPr id="6147" name="Picture 2">
            <a:extLst>
              <a:ext uri="{FF2B5EF4-FFF2-40B4-BE49-F238E27FC236}">
                <a16:creationId xmlns:a16="http://schemas.microsoft.com/office/drawing/2014/main" id="{A4788860-7CC7-53A5-AAC2-979A89136FCF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170363" y="1416050"/>
            <a:ext cx="3903662" cy="5240338"/>
          </a:xfr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>
            <a:extLst>
              <a:ext uri="{FF2B5EF4-FFF2-40B4-BE49-F238E27FC236}">
                <a16:creationId xmlns:a16="http://schemas.microsoft.com/office/drawing/2014/main" id="{61BFF707-C9CC-8B05-6847-F807FFEC983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Low Vision Physical Therapy</a:t>
            </a:r>
          </a:p>
        </p:txBody>
      </p:sp>
      <p:sp>
        <p:nvSpPr>
          <p:cNvPr id="7171" name="Content Placeholder 2">
            <a:extLst>
              <a:ext uri="{FF2B5EF4-FFF2-40B4-BE49-F238E27FC236}">
                <a16:creationId xmlns:a16="http://schemas.microsoft.com/office/drawing/2014/main" id="{4E35660D-FCC7-292C-07C7-0C8F4F4B0B1B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Field tests like Amsler Grid can identify lost field</a:t>
            </a:r>
          </a:p>
          <a:p>
            <a:pPr eaLnBrk="1" hangingPunct="1"/>
            <a:r>
              <a:rPr lang="en-US" altLang="en-US"/>
              <a:t>When I focus on center dot, I can’t see upper half</a:t>
            </a:r>
          </a:p>
          <a:p>
            <a:pPr eaLnBrk="1" hangingPunct="1"/>
            <a:r>
              <a:rPr lang="en-US" altLang="en-US"/>
              <a:t>Exercise right eye to see more in all directions</a:t>
            </a:r>
          </a:p>
          <a:p>
            <a:pPr eaLnBrk="1" hangingPunct="1"/>
            <a:r>
              <a:rPr lang="en-US" altLang="en-US"/>
              <a:t>Read words on sheet in multiple directions</a:t>
            </a:r>
          </a:p>
          <a:p>
            <a:pPr eaLnBrk="1" hangingPunct="1"/>
            <a:r>
              <a:rPr lang="en-US" altLang="en-US"/>
              <a:t>Match cards in hand with stacks on table by number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>
            <a:extLst>
              <a:ext uri="{FF2B5EF4-FFF2-40B4-BE49-F238E27FC236}">
                <a16:creationId xmlns:a16="http://schemas.microsoft.com/office/drawing/2014/main" id="{722DDBA4-4FAA-42CF-595D-AAFE9F8D354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Most helpful accommodations </a:t>
            </a:r>
          </a:p>
        </p:txBody>
      </p:sp>
      <p:sp>
        <p:nvSpPr>
          <p:cNvPr id="8195" name="Content Placeholder 2">
            <a:extLst>
              <a:ext uri="{FF2B5EF4-FFF2-40B4-BE49-F238E27FC236}">
                <a16:creationId xmlns:a16="http://schemas.microsoft.com/office/drawing/2014/main" id="{476B16C2-972C-EFA4-2A13-F2B9027BB14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Holding hands with Charlotte when walking to avoid tripping </a:t>
            </a:r>
          </a:p>
          <a:p>
            <a:pPr eaLnBrk="1" hangingPunct="1"/>
            <a:r>
              <a:rPr lang="en-US" altLang="en-US"/>
              <a:t>Have Charlotte identify people around us in dim light</a:t>
            </a:r>
          </a:p>
          <a:p>
            <a:pPr eaLnBrk="1" hangingPunct="1"/>
            <a:r>
              <a:rPr lang="en-US" altLang="en-US"/>
              <a:t>Have Charlotte specify which direction to look for something</a:t>
            </a:r>
          </a:p>
          <a:p>
            <a:pPr eaLnBrk="1" hangingPunct="1"/>
            <a:r>
              <a:rPr lang="en-US" altLang="en-US"/>
              <a:t>Have Charlotte tell me when someone is holding out hand</a:t>
            </a:r>
          </a:p>
          <a:p>
            <a:pPr eaLnBrk="1" hangingPunct="1"/>
            <a:r>
              <a:rPr lang="en-US" altLang="en-US"/>
              <a:t>Always carry pocket pin light to read documents</a:t>
            </a:r>
          </a:p>
          <a:p>
            <a:pPr eaLnBrk="1" hangingPunct="1"/>
            <a:r>
              <a:rPr lang="en-US" altLang="en-US">
                <a:hlinkClick r:id="rId2"/>
              </a:rPr>
              <a:t>Mayo-Clinic-Connect </a:t>
            </a:r>
            <a:r>
              <a:rPr lang="en-US" altLang="en-US"/>
              <a:t> online open discussion group</a:t>
            </a:r>
          </a:p>
          <a:p>
            <a:pPr eaLnBrk="1" hangingPunct="1"/>
            <a:r>
              <a:rPr lang="en-US" altLang="en-US"/>
              <a:t>Periodically visit eye research center to learn what’s new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A98630E3-C770-5ECD-F953-CBA1B07D56D3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>
                <a:hlinkClick r:id="rId2"/>
              </a:rPr>
              <a:t>Mayo Clinic Connect</a:t>
            </a:r>
            <a:r>
              <a:rPr lang="en-US" altLang="en-US"/>
              <a:t> Open Online Service 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5A018A50-158B-4B06-43FB-7D72F1D4C7F1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Join Mayo Clinic Connect online </a:t>
            </a:r>
            <a:r>
              <a:rPr lang="en-US" altLang="en-US">
                <a:hlinkClick r:id="rId3"/>
              </a:rPr>
              <a:t>discussion groups</a:t>
            </a:r>
            <a:endParaRPr lang="en-US" altLang="en-US"/>
          </a:p>
          <a:p>
            <a:pPr eaLnBrk="1" hangingPunct="1"/>
            <a:r>
              <a:rPr lang="en-US" altLang="en-US"/>
              <a:t>Mayo-Clinic-Connect members 264,000</a:t>
            </a:r>
          </a:p>
          <a:p>
            <a:pPr eaLnBrk="1" hangingPunct="1"/>
            <a:r>
              <a:rPr lang="en-US" altLang="en-US"/>
              <a:t>Additional new members 14,000 in 2024</a:t>
            </a:r>
          </a:p>
          <a:p>
            <a:pPr eaLnBrk="1" hangingPunct="1"/>
            <a:r>
              <a:rPr lang="en-US" altLang="en-US"/>
              <a:t>Over 1.7 million online sessions in December 2024</a:t>
            </a:r>
          </a:p>
          <a:p>
            <a:pPr eaLnBrk="1" hangingPunct="1"/>
            <a:r>
              <a:rPr lang="en-US" altLang="en-US"/>
              <a:t>Currently there are 28 </a:t>
            </a:r>
            <a:r>
              <a:rPr lang="en-US" altLang="en-US">
                <a:hlinkClick r:id="rId4"/>
              </a:rPr>
              <a:t>Mayo Clinic Connect Mentors</a:t>
            </a:r>
            <a:endParaRPr lang="en-US" altLang="en-US"/>
          </a:p>
          <a:p>
            <a:pPr eaLnBrk="1" hangingPunct="1"/>
            <a:r>
              <a:rPr lang="en-US" altLang="en-US"/>
              <a:t>Currently there are 3 </a:t>
            </a:r>
            <a:r>
              <a:rPr lang="en-US" altLang="en-US">
                <a:hlinkClick r:id="rId5"/>
              </a:rPr>
              <a:t>Mayo Clinic Connect Moderators</a:t>
            </a:r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>
            <a:extLst>
              <a:ext uri="{FF2B5EF4-FFF2-40B4-BE49-F238E27FC236}">
                <a16:creationId xmlns:a16="http://schemas.microsoft.com/office/drawing/2014/main" id="{93612A9B-7DC3-E6F5-B48A-9CD664B013F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Top Eye Research Centers</a:t>
            </a:r>
          </a:p>
        </p:txBody>
      </p:sp>
      <p:sp>
        <p:nvSpPr>
          <p:cNvPr id="10243" name="Content Placeholder 2">
            <a:extLst>
              <a:ext uri="{FF2B5EF4-FFF2-40B4-BE49-F238E27FC236}">
                <a16:creationId xmlns:a16="http://schemas.microsoft.com/office/drawing/2014/main" id="{8D5BC29D-0FAC-F609-CCB7-3D710F08DE68}"/>
              </a:ext>
            </a:extLst>
          </p:cNvPr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>
                <a:hlinkClick r:id="rId2"/>
              </a:rPr>
              <a:t>Bascom Palmer Eye Institute </a:t>
            </a:r>
            <a:r>
              <a:rPr lang="en-US" altLang="en-US"/>
              <a:t>– Miami</a:t>
            </a:r>
          </a:p>
          <a:p>
            <a:r>
              <a:rPr lang="en-US" altLang="en-US">
                <a:hlinkClick r:id="rId3"/>
              </a:rPr>
              <a:t>Wills Eye Hospital </a:t>
            </a:r>
            <a:r>
              <a:rPr lang="en-US" altLang="en-US"/>
              <a:t>– Philadelphia</a:t>
            </a:r>
          </a:p>
          <a:p>
            <a:r>
              <a:rPr lang="en-US" altLang="en-US">
                <a:hlinkClick r:id="rId4"/>
              </a:rPr>
              <a:t>Wilmer Eye Institute </a:t>
            </a:r>
            <a:r>
              <a:rPr lang="en-US" altLang="en-US"/>
              <a:t>– Baltimore</a:t>
            </a:r>
          </a:p>
          <a:p>
            <a:r>
              <a:rPr lang="en-US" altLang="en-US">
                <a:hlinkClick r:id="rId5"/>
              </a:rPr>
              <a:t>Mass Eye and Ear</a:t>
            </a:r>
            <a:r>
              <a:rPr lang="en-US" altLang="en-US"/>
              <a:t> – Boston</a:t>
            </a:r>
          </a:p>
          <a:p>
            <a:r>
              <a:rPr lang="en-US" altLang="en-US">
                <a:hlinkClick r:id="rId6"/>
              </a:rPr>
              <a:t>Stein and Doheny Eye Institutes </a:t>
            </a:r>
            <a:r>
              <a:rPr lang="en-US" altLang="en-US"/>
              <a:t>– Los Angeles 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>
            <a:extLst>
              <a:ext uri="{FF2B5EF4-FFF2-40B4-BE49-F238E27FC236}">
                <a16:creationId xmlns:a16="http://schemas.microsoft.com/office/drawing/2014/main" id="{DD483997-043A-FD31-2C4C-C1C8959E1EB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Questions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78FC20-428A-9040-1A44-6FEB428D87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What is Next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New medications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New possible surgeries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Mayo Clinic Eye Research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en-US" dirty="0"/>
              <a:t>Mayo Clinic Eye Condition Groups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FFFFFF"/>
      </a:dk1>
      <a:lt1>
        <a:sysClr val="window" lastClr="000000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772</TotalTime>
  <Words>392</Words>
  <Application>Microsoft Office PowerPoint</Application>
  <PresentationFormat>Widescreen</PresentationFormat>
  <Paragraphs>61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Aptos</vt:lpstr>
      <vt:lpstr>Aptos Display</vt:lpstr>
      <vt:lpstr>Arial</vt:lpstr>
      <vt:lpstr>Times New Roman</vt:lpstr>
      <vt:lpstr>Office Theme</vt:lpstr>
      <vt:lpstr>Low Vision Don Higgins  Mentor Mayo-Clinic-Connect January 30, 2025</vt:lpstr>
      <vt:lpstr>My History</vt:lpstr>
      <vt:lpstr>Glaucoma for Over 35 Years</vt:lpstr>
      <vt:lpstr>Adapting to Low Vision</vt:lpstr>
      <vt:lpstr>Amsler Grid to check field</vt:lpstr>
      <vt:lpstr>Low Vision Physical Therapy</vt:lpstr>
      <vt:lpstr>Most helpful accommodations </vt:lpstr>
      <vt:lpstr>Mayo Clinic Connect Open Online Service </vt:lpstr>
      <vt:lpstr>Top Eye Research Centers</vt:lpstr>
      <vt:lpstr>Questions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 Higgins</dc:creator>
  <cp:lastModifiedBy>Don Higgins</cp:lastModifiedBy>
  <cp:revision>34</cp:revision>
  <dcterms:created xsi:type="dcterms:W3CDTF">2025-01-04T12:51:55Z</dcterms:created>
  <dcterms:modified xsi:type="dcterms:W3CDTF">2025-01-30T22:39:01Z</dcterms:modified>
</cp:coreProperties>
</file>